
<file path=[Content_Types].xml><?xml version="1.0" encoding="utf-8"?>
<Types xmlns="http://schemas.openxmlformats.org/package/2006/content-types">
  <Default Extension="jpeg" ContentType="image/jpeg"/>
  <Default Extension="jpg" ContentType="image/jpeg"/>
  <Default Extension="jpg!d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300" r:id="rId6"/>
    <p:sldId id="314" r:id="rId7"/>
    <p:sldId id="315" r:id="rId8"/>
    <p:sldId id="293" r:id="rId9"/>
    <p:sldId id="305" r:id="rId10"/>
    <p:sldId id="310" r:id="rId11"/>
    <p:sldId id="319" r:id="rId12"/>
    <p:sldId id="316" r:id="rId13"/>
    <p:sldId id="317" r:id="rId14"/>
    <p:sldId id="308" r:id="rId15"/>
    <p:sldId id="320" r:id="rId16"/>
    <p:sldId id="321" r:id="rId17"/>
    <p:sldId id="322" r:id="rId18"/>
    <p:sldId id="32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B155398-39B9-ED4D-AA4E-888843F2605E}">
          <p14:sldIdLst>
            <p14:sldId id="256"/>
            <p14:sldId id="300"/>
            <p14:sldId id="314"/>
            <p14:sldId id="315"/>
            <p14:sldId id="293"/>
            <p14:sldId id="305"/>
            <p14:sldId id="310"/>
            <p14:sldId id="319"/>
            <p14:sldId id="316"/>
            <p14:sldId id="317"/>
            <p14:sldId id="308"/>
            <p14:sldId id="320"/>
            <p14:sldId id="321"/>
            <p14:sldId id="322"/>
            <p14:sldId id="32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85" autoAdjust="0"/>
    <p:restoredTop sz="93729" autoAdjust="0"/>
  </p:normalViewPr>
  <p:slideViewPr>
    <p:cSldViewPr snapToGrid="0">
      <p:cViewPr varScale="1">
        <p:scale>
          <a:sx n="97" d="100"/>
          <a:sy n="97" d="100"/>
        </p:scale>
        <p:origin x="208" y="1336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8/16/23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!d>
</file>

<file path=ppt/media/image11.png>
</file>

<file path=ppt/media/image12.png>
</file>

<file path=ppt/media/image2.jpg!d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8/16/23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D3492AC-2023-4442-AF40-53B11C2EF8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3105163"/>
            <a:ext cx="3167636" cy="64767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06C6CB5-A7CF-4AA0-8E61-3C46EFA04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24" y="4572000"/>
            <a:ext cx="12188952" cy="2286000"/>
          </a:xfrm>
          <a:solidFill>
            <a:schemeClr val="accent6"/>
          </a:solidFill>
        </p:spPr>
        <p:txBody>
          <a:bodyPr anchor="b"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8305" y="1696389"/>
            <a:ext cx="3210331" cy="3647605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lIns="91440"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16628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65548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48764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130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58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8516B14-EF29-444F-82DA-19F5011C7D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  <a:endParaRPr lang="en-ZA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BFDD67D8-D69E-405B-825C-A9AF88C1A80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3354A33-C884-44F0-A320-DF2EBA500D1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371600" y="220288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7AF29B8F-D39A-4F3A-909A-9D298FB7224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371600" y="355503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83A1C8AA-5F7D-4C12-9724-97F4B72D8A7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371600" y="4901184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4ADD189D-5EFF-456A-9AEB-E8DB3452742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53862BA6-E42C-4C58-871B-8705122D668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70648" y="220745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C670C5D6-AD2E-415C-BAFE-A8239C15159E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470648" y="355960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26DDBF97-B5FA-415C-9E0D-A4A556C40805}"/>
              </a:ext>
            </a:extLst>
          </p:cNvPr>
          <p:cNvSpPr>
            <a:spLocks noGrp="1"/>
          </p:cNvSpPr>
          <p:nvPr>
            <p:ph sz="half" idx="41" hasCustomPrompt="1"/>
          </p:nvPr>
        </p:nvSpPr>
        <p:spPr>
          <a:xfrm>
            <a:off x="7470648" y="4905756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17" name="Date Placeholder 1">
            <a:extLst>
              <a:ext uri="{FF2B5EF4-FFF2-40B4-BE49-F238E27FC236}">
                <a16:creationId xmlns:a16="http://schemas.microsoft.com/office/drawing/2014/main" id="{8408DD66-4FD2-41B2-AD2E-24ADA0398198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1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92992" y="2232908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8728" y="3494402"/>
            <a:ext cx="2194560" cy="27432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10732" y="3494402"/>
            <a:ext cx="2194560" cy="274320"/>
          </a:xfrm>
        </p:spPr>
        <p:txBody>
          <a:bodyPr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92992" y="5287722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7F7357E-EB66-4B24-BD83-CDF02BFE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5CC96AF-1ECA-45C5-A903-6341850289F9}"/>
                </a:ext>
              </a:extLst>
            </p:cNvPr>
            <p:cNvSpPr/>
            <p:nvPr userDrawn="1"/>
          </p:nvSpPr>
          <p:spPr>
            <a:xfrm>
              <a:off x="6098501" y="2586991"/>
              <a:ext cx="46095" cy="1231565"/>
            </a:xfrm>
            <a:custGeom>
              <a:avLst/>
              <a:gdLst>
                <a:gd name="connsiteX0" fmla="*/ 375 w 46095"/>
                <a:gd name="connsiteY0" fmla="*/ 0 h 1231565"/>
                <a:gd name="connsiteX1" fmla="*/ 46095 w 46095"/>
                <a:gd name="connsiteY1" fmla="*/ 114776 h 1231565"/>
                <a:gd name="connsiteX2" fmla="*/ 46095 w 46095"/>
                <a:gd name="connsiteY2" fmla="*/ 1231565 h 1231565"/>
                <a:gd name="connsiteX3" fmla="*/ 0 w 46095"/>
                <a:gd name="connsiteY3" fmla="*/ 1231565 h 1231565"/>
                <a:gd name="connsiteX4" fmla="*/ 0 w 46095"/>
                <a:gd name="connsiteY4" fmla="*/ 942 h 1231565"/>
                <a:gd name="connsiteX5" fmla="*/ 375 w 46095"/>
                <a:gd name="connsiteY5" fmla="*/ 0 h 1231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95" h="123156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7574821-21A4-483A-9824-B9CB9EC4B770}"/>
                </a:ext>
              </a:extLst>
            </p:cNvPr>
            <p:cNvSpPr/>
            <p:nvPr userDrawn="1"/>
          </p:nvSpPr>
          <p:spPr>
            <a:xfrm>
              <a:off x="6053156" y="3818555"/>
              <a:ext cx="45345" cy="97190"/>
            </a:xfrm>
            <a:custGeom>
              <a:avLst/>
              <a:gdLst>
                <a:gd name="connsiteX0" fmla="*/ 0 w 45345"/>
                <a:gd name="connsiteY0" fmla="*/ 0 h 97190"/>
                <a:gd name="connsiteX1" fmla="*/ 45345 w 45345"/>
                <a:gd name="connsiteY1" fmla="*/ 0 h 97190"/>
                <a:gd name="connsiteX2" fmla="*/ 45345 w 45345"/>
                <a:gd name="connsiteY2" fmla="*/ 97190 h 97190"/>
                <a:gd name="connsiteX3" fmla="*/ 0 w 45345"/>
                <a:gd name="connsiteY3" fmla="*/ 97190 h 97190"/>
                <a:gd name="connsiteX4" fmla="*/ 0 w 45345"/>
                <a:gd name="connsiteY4" fmla="*/ 0 h 9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45" h="97190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8C191E1-94CD-4DEF-9125-7E667370926A}"/>
                </a:ext>
              </a:extLst>
            </p:cNvPr>
            <p:cNvSpPr/>
            <p:nvPr userDrawn="1"/>
          </p:nvSpPr>
          <p:spPr>
            <a:xfrm>
              <a:off x="6098500" y="2586939"/>
              <a:ext cx="111238" cy="1231616"/>
            </a:xfrm>
            <a:custGeom>
              <a:avLst/>
              <a:gdLst>
                <a:gd name="connsiteX0" fmla="*/ 0 w 111238"/>
                <a:gd name="connsiteY0" fmla="*/ 0 h 1231616"/>
                <a:gd name="connsiteX1" fmla="*/ 111238 w 111238"/>
                <a:gd name="connsiteY1" fmla="*/ 0 h 1231616"/>
                <a:gd name="connsiteX2" fmla="*/ 111238 w 111238"/>
                <a:gd name="connsiteY2" fmla="*/ 1231616 h 1231616"/>
                <a:gd name="connsiteX3" fmla="*/ 46095 w 111238"/>
                <a:gd name="connsiteY3" fmla="*/ 1231616 h 1231616"/>
                <a:gd name="connsiteX4" fmla="*/ 46095 w 111238"/>
                <a:gd name="connsiteY4" fmla="*/ 114827 h 1231616"/>
                <a:gd name="connsiteX5" fmla="*/ 375 w 111238"/>
                <a:gd name="connsiteY5" fmla="*/ 51 h 1231616"/>
                <a:gd name="connsiteX6" fmla="*/ 0 w 111238"/>
                <a:gd name="connsiteY6" fmla="*/ 993 h 1231616"/>
                <a:gd name="connsiteX7" fmla="*/ 0 w 111238"/>
                <a:gd name="connsiteY7" fmla="*/ 0 h 123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238" h="1231616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E6DEF02-ADC5-487F-AA38-28AE410EBEB1}"/>
                </a:ext>
              </a:extLst>
            </p:cNvPr>
            <p:cNvSpPr/>
            <p:nvPr userDrawn="1"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F5BD053-8127-4207-8BB6-88934D1FE4A5}"/>
                </a:ext>
              </a:extLst>
            </p:cNvPr>
            <p:cNvSpPr/>
            <p:nvPr userDrawn="1"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CFD50B-0B31-48EB-8D44-673C8CEC29B7}"/>
                </a:ext>
              </a:extLst>
            </p:cNvPr>
            <p:cNvSpPr/>
            <p:nvPr userDrawn="1"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C715010-62CF-4E58-992F-47427FCB0C02}"/>
                </a:ext>
              </a:extLst>
            </p:cNvPr>
            <p:cNvSpPr/>
            <p:nvPr userDrawn="1"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7" name="Date Placeholder 1">
            <a:extLst>
              <a:ext uri="{FF2B5EF4-FFF2-40B4-BE49-F238E27FC236}">
                <a16:creationId xmlns:a16="http://schemas.microsoft.com/office/drawing/2014/main" id="{17311117-A0EF-438B-BF68-75DF09D8504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bIns="91440" anchor="b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FDD847D-284F-43B9-91A9-0A2AE4977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9144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5274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53269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86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38" y="2641555"/>
            <a:ext cx="5029200" cy="34747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7475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A8B6EDEE-DE90-436D-BFA9-9709BE86FD0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258568" y="2304288"/>
            <a:ext cx="1554480" cy="561975"/>
          </a:xfrm>
          <a:solidFill>
            <a:schemeClr val="accent3"/>
          </a:solidFill>
          <a:ln>
            <a:noFill/>
          </a:ln>
        </p:spPr>
        <p:txBody>
          <a:bodyPr tIns="36000" anchor="ctr" anchorCtr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3600"/>
              </a:spcBef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FBFE975-0A80-48E8-AA52-A4674F3B96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8BD9D56F-24FE-4F7D-8E40-A0D0AC7197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D46B7BD9-7D98-4035-8A5E-463BD7C3BF1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AA70B58-94EB-4879-8CBB-F170B13437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7309DED8-0AF6-493B-A2EC-E3C6524C403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634511C9-82EE-4918-850A-C11AB497D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9DFB519F-3772-4743-A8B2-EE749BE790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FF1ED3A9-45CD-4A8C-94E6-BFD948CC06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DF614219-217C-4657-8BF6-1BDE7D2907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F5EB19D-BC9E-40FA-BC6F-DA9B98DA7D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1E8B9B06-EF32-482E-A7E7-C1BAFE1A45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243085E-635F-44B9-A90B-BCE5763AD3E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5E2D6E88-5F8C-4406-9211-D4A50B968B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CC994534-ACB6-4B33-A7F8-59ED88636D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BFBFB5AF-B984-48A4-A2D5-B0F9A7168B9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5920D2EA-A217-4744-834D-D00BD41BD3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FD2FC71C-590D-4C50-9D20-D98F73D8442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AD895D25-09BE-492D-944C-8B0E710ADF1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F6192086-61CF-42A5-905D-851D1EEBC25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D1AF556-814F-4B48-B1F0-29450A00904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EEEE7A48-BA7F-4AD6-948F-8AF34748D3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1ECC3963-8620-45EA-8E9B-B5ED79CD7A4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8A5FB4BB-2FEF-496A-8E3A-C4D43AE0498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A7187E67-FC95-4CA0-9570-815E315916E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D03EF82F-F37F-48CB-A978-E3BAD66F5C7D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5F250D41-02CE-4633-9E26-F722FCA110BB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11E3559-68CA-437E-BD12-A9953AE1E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ate Placeholder 1">
            <a:extLst>
              <a:ext uri="{FF2B5EF4-FFF2-40B4-BE49-F238E27FC236}">
                <a16:creationId xmlns:a16="http://schemas.microsoft.com/office/drawing/2014/main" id="{62C0F98D-B2D7-4EDC-ADD0-9B61A901FCEA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42866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925"/>
            <a:ext cx="10515600" cy="40970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5359799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5743005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7537"/>
            <a:ext cx="2286000" cy="155448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3323409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3611203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27688D91-F8AA-4C0A-BF29-90F8FE202DA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325219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D9AECBF7-0508-4905-9DF6-C0FF9D9ADA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5219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id="{A7F920A3-CA67-4CD0-A639-1CE803DE26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5219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6">
            <a:extLst>
              <a:ext uri="{FF2B5EF4-FFF2-40B4-BE49-F238E27FC236}">
                <a16:creationId xmlns:a16="http://schemas.microsoft.com/office/drawing/2014/main" id="{463E2C69-9A20-4A90-8F45-4EE6CFD469B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743740" y="4132311"/>
            <a:ext cx="2286000" cy="155448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id="{D33409A7-C60B-4AD7-AFDF-23C2F042C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43740" y="573818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4870155B-647D-44E9-AE54-24D2BB2404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43740" y="602597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0" name="Picture Placeholder 6">
            <a:extLst>
              <a:ext uri="{FF2B5EF4-FFF2-40B4-BE49-F238E27FC236}">
                <a16:creationId xmlns:a16="http://schemas.microsoft.com/office/drawing/2014/main" id="{3876D40F-6DE8-45F1-B56E-986312109B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62261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A39ABE-EF7B-477F-A346-C5CDA9F5D6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62261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7787A6CA-4AF6-46F5-BA39-50F328D9A8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62261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3" name="Picture Placeholder 6">
            <a:extLst>
              <a:ext uri="{FF2B5EF4-FFF2-40B4-BE49-F238E27FC236}">
                <a16:creationId xmlns:a16="http://schemas.microsoft.com/office/drawing/2014/main" id="{EC171A7C-639D-47C1-A626-7E4772629B2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580782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54" name="Text Placeholder 8">
            <a:extLst>
              <a:ext uri="{FF2B5EF4-FFF2-40B4-BE49-F238E27FC236}">
                <a16:creationId xmlns:a16="http://schemas.microsoft.com/office/drawing/2014/main" id="{674313BD-D2AD-4F0E-96FE-469C176818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80782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7141AE4E-36D0-4176-9FCB-E580378893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580782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401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1F6AC7C-4EFC-4C76-8784-963130151FD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137509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2AED95B-59A7-4359-BD74-24F920F71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8637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86DAE13-A93D-453A-8164-3F1E97F8F2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34480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1FD2C3F4-5FD0-4B09-A5D5-7365D6108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480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8" name="Content Placeholder 13">
            <a:extLst>
              <a:ext uri="{FF2B5EF4-FFF2-40B4-BE49-F238E27FC236}">
                <a16:creationId xmlns:a16="http://schemas.microsoft.com/office/drawing/2014/main" id="{7BF6ABBB-7B41-4F0C-8416-9C72862D93C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3859487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E1B58033-4461-43F1-8E7C-C6E5988BD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0615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80CE999C-FC94-4BF1-BBCE-0A3A934097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645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6AFDE949-FC25-431E-8298-75F5A7B83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5645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9" name="Content Placeholder 13">
            <a:extLst>
              <a:ext uri="{FF2B5EF4-FFF2-40B4-BE49-F238E27FC236}">
                <a16:creationId xmlns:a16="http://schemas.microsoft.com/office/drawing/2014/main" id="{426B07AE-648A-4C6E-8FE4-B8C6D4A1B42E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549780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BAB49F71-4118-47B2-B571-8DC9A3E94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0908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E6D674D8-A1E4-4A7E-929B-32FBA30823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090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18E1E8CE-0AA4-4E2F-8DD0-006946935AD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090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2" name="Content Placeholder 13">
            <a:extLst>
              <a:ext uri="{FF2B5EF4-FFF2-40B4-BE49-F238E27FC236}">
                <a16:creationId xmlns:a16="http://schemas.microsoft.com/office/drawing/2014/main" id="{0C1E203C-1E7A-4194-97B0-B477E6F37235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9264601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C03A45F5-F36F-429B-9C83-90B1DB716F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45729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6A7CD68A-F84C-4F36-A46D-DB7BA329A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5729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E67019EA-0584-46F5-BDB3-D2B3C717B0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5729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EA36FF-A158-49B3-9C17-39C94920B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F42D5D-9DBF-475A-BC06-666D080D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AEDC3F-C3D2-4184-860D-65645BBD6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227352-6F71-4914-9AB1-AB4448667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8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C593254-CE4F-4114-A997-06CBC039F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E7DBF41-B4A1-4B29-B32C-DDF5058C12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941230"/>
            <a:ext cx="9144000" cy="22860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42D9A9-D2E2-42FD-945D-1EF6DC435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0676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4572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  <a:lvl3pPr marL="9144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3pPr>
            <a:lvl4pPr marL="13716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4pPr>
            <a:lvl5pPr marL="18288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84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6B717642-3C5E-4830-BCBC-E7FAE8B7794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A83FC01-0C03-4607-B5EA-8C230EA7CA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2000"/>
              </a:lnSpc>
              <a:buNone/>
              <a:defRPr sz="1600"/>
            </a:lvl1pPr>
            <a:lvl2pPr marL="457200" indent="0">
              <a:lnSpc>
                <a:spcPts val="2000"/>
              </a:lnSpc>
              <a:buNone/>
              <a:defRPr sz="1600"/>
            </a:lvl2pPr>
            <a:lvl3pPr marL="914400" indent="0">
              <a:lnSpc>
                <a:spcPts val="20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2000"/>
              </a:lnSpc>
              <a:buNone/>
              <a:defRPr sz="1600"/>
            </a:lvl4pPr>
            <a:lvl5pPr marL="1828800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219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11274552" cy="4171951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9C910F3-1CC6-467F-A64A-2DDFE463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550E3EA-37A2-40C0-A78F-3C0AB0F78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1800"/>
              </a:lnSpc>
              <a:buNone/>
              <a:defRPr sz="1600"/>
            </a:lvl1pPr>
            <a:lvl2pPr marL="457200" indent="0">
              <a:lnSpc>
                <a:spcPts val="1800"/>
              </a:lnSpc>
              <a:buNone/>
              <a:defRPr sz="1600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1800"/>
              </a:lnSpc>
              <a:buNone/>
              <a:defRPr sz="1600"/>
            </a:lvl4pPr>
            <a:lvl5pPr marL="1828800" indent="0">
              <a:lnSpc>
                <a:spcPts val="18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324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929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2182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62557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86164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86913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086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13B5FF-9D53-4FD4-B752-22F188FA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083EC5-999D-4EF5-A22C-FD19C31D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15B34-3A95-488E-8DAD-34652A5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12F2D63-1E00-4379-A32F-B52857A502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1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462AFAF-169F-4E2A-AC00-6E8666595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9FDE6BB6-DE86-4B19-B83F-5B83A89477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2B544474-29CA-4D8E-AC15-C05ABDF6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7C778245-11E1-4B65-ADC1-E9D3DE34E5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5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8" name="Footer Placeholder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69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blem &amp;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2pPr>
            <a:lvl3pPr marL="9144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3pPr>
            <a:lvl4pPr marL="13716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4pPr>
            <a:lvl5pPr marL="18288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80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1112" y="3513220"/>
            <a:ext cx="8682164" cy="1828799"/>
          </a:xfrm>
          <a:solidFill>
            <a:schemeClr val="accent3">
              <a:alpha val="90000"/>
            </a:schemeClr>
          </a:solidFill>
        </p:spPr>
        <p:txBody>
          <a:bodyPr lIns="1371600" tIns="0" bIns="0" anchor="ctr">
            <a:no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9958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10104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1109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1109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51917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56048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56048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993730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185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9185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6FCC4B1F-E859-43CC-8B33-EE155744227A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00680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  <a:noFill/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82C2B31-DB43-4AEF-AA1E-62866E69E5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9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84" r:id="rId3"/>
    <p:sldLayoutId id="2147483671" r:id="rId4"/>
    <p:sldLayoutId id="2147483683" r:id="rId5"/>
    <p:sldLayoutId id="2147483667" r:id="rId6"/>
    <p:sldLayoutId id="2147483688" r:id="rId7"/>
    <p:sldLayoutId id="2147483673" r:id="rId8"/>
    <p:sldLayoutId id="2147483672" r:id="rId9"/>
    <p:sldLayoutId id="2147483669" r:id="rId10"/>
    <p:sldLayoutId id="2147483682" r:id="rId11"/>
    <p:sldLayoutId id="2147483663" r:id="rId12"/>
    <p:sldLayoutId id="2147483677" r:id="rId13"/>
    <p:sldLayoutId id="2147483653" r:id="rId14"/>
    <p:sldLayoutId id="2147483678" r:id="rId15"/>
    <p:sldLayoutId id="2147483650" r:id="rId16"/>
    <p:sldLayoutId id="2147483654" r:id="rId17"/>
    <p:sldLayoutId id="2147483681" r:id="rId18"/>
    <p:sldLayoutId id="2147483686" r:id="rId19"/>
    <p:sldLayoutId id="2147483690" r:id="rId20"/>
    <p:sldLayoutId id="2147483676" r:id="rId21"/>
    <p:sldLayoutId id="2147483680" r:id="rId22"/>
    <p:sldLayoutId id="2147483675" r:id="rId23"/>
    <p:sldLayoutId id="2147483652" r:id="rId24"/>
    <p:sldLayoutId id="2147483665" r:id="rId25"/>
    <p:sldLayoutId id="2147483655" r:id="rId26"/>
    <p:sldLayoutId id="2147483656" r:id="rId27"/>
    <p:sldLayoutId id="2147483657" r:id="rId2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40841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896765" TargetMode="External"/><Relationship Id="rId2" Type="http://schemas.openxmlformats.org/officeDocument/2006/relationships/image" Target="../media/image10.jpg!d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2563" TargetMode="External"/><Relationship Id="rId2" Type="http://schemas.openxmlformats.org/officeDocument/2006/relationships/image" Target="../media/image2.jpg!d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eople sitting at tables in a restaurant&#10;&#10;Description automatically generated">
            <a:extLst>
              <a:ext uri="{FF2B5EF4-FFF2-40B4-BE49-F238E27FC236}">
                <a16:creationId xmlns:a16="http://schemas.microsoft.com/office/drawing/2014/main" id="{BF9CB5A5-086A-4BC4-A3F9-0BFA2C0AEE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2073" b="22073"/>
          <a:stretch/>
        </p:blipFill>
        <p:spPr>
          <a:xfrm>
            <a:off x="458729" y="390524"/>
            <a:ext cx="11274541" cy="4171951"/>
          </a:xfrm>
          <a:noFill/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1EB2571-EB45-9F60-7F5D-42BB18A5B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>
            <a:normAutofit/>
          </a:bodyPr>
          <a:lstStyle/>
          <a:p>
            <a:r>
              <a:rPr lang="en-US"/>
              <a:t>Restaurant Demand Forecasting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37837" y="5004436"/>
            <a:ext cx="5029200" cy="146304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Darren Carvalho - 301251637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AF5992F4-6FF3-15AD-3450-596A8A1084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8161" r="-1" b="8160"/>
          <a:stretch/>
        </p:blipFill>
        <p:spPr>
          <a:xfrm>
            <a:off x="923712" y="1590261"/>
            <a:ext cx="9770792" cy="515086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54834" y="-733870"/>
            <a:ext cx="9359078" cy="2054388"/>
          </a:xfrm>
        </p:spPr>
        <p:txBody>
          <a:bodyPr anchor="b">
            <a:normAutofit/>
          </a:bodyPr>
          <a:lstStyle/>
          <a:p>
            <a:r>
              <a:rPr lang="en-US" sz="4600" dirty="0"/>
              <a:t>Location of popular restaurants</a:t>
            </a:r>
          </a:p>
        </p:txBody>
      </p:sp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B6A43E77-83FF-4D98-9F98-E567BE6C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1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/>
          <a:p>
            <a:r>
              <a:rPr lang="en-US" dirty="0"/>
              <a:t>Assumptions</a:t>
            </a:r>
          </a:p>
        </p:txBody>
      </p:sp>
      <p:pic>
        <p:nvPicPr>
          <p:cNvPr id="149" name="Picture Placeholder 148">
            <a:extLst>
              <a:ext uri="{FF2B5EF4-FFF2-40B4-BE49-F238E27FC236}">
                <a16:creationId xmlns:a16="http://schemas.microsoft.com/office/drawing/2014/main" id="{52410740-BA13-42EC-B6E7-A19713EDE7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2500" b="12500"/>
          <a:stretch/>
        </p:blipFill>
        <p:spPr>
          <a:xfrm>
            <a:off x="0" y="0"/>
            <a:ext cx="6096000" cy="68580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06817" y="1470991"/>
            <a:ext cx="5526157" cy="4704522"/>
          </a:xfrm>
        </p:spPr>
        <p:txBody>
          <a:bodyPr/>
          <a:lstStyle/>
          <a:p>
            <a:r>
              <a:rPr lang="en-US" dirty="0"/>
              <a:t>- </a:t>
            </a:r>
            <a:r>
              <a:rPr lang="en-US" sz="2000" dirty="0"/>
              <a:t>Historical sales data is crucial but might not always be open-source; hence, we'll incorporate a mix of other factors for analysis.</a:t>
            </a:r>
          </a:p>
          <a:p>
            <a:r>
              <a:rPr lang="en-US" sz="2000" dirty="0"/>
              <a:t>- We'll utilize Yelp check-in count to estimate customer visits, exploring its correlation with other variables like online delivery, dine-in, and take-out.</a:t>
            </a:r>
          </a:p>
          <a:p>
            <a:r>
              <a:rPr lang="en-US" sz="2000" dirty="0"/>
              <a:t>- Emphasis on unbiased reviews to ensure a fair representation of customer opinions and preferences.</a:t>
            </a:r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AC12BBEE-57EB-45AB-B1F9-947F7072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782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>
            <a:normAutofit/>
          </a:bodyPr>
          <a:lstStyle/>
          <a:p>
            <a:r>
              <a:rPr lang="en-CA" dirty="0"/>
              <a:t>Topic Modelling</a:t>
            </a:r>
            <a:br>
              <a:rPr lang="en-CA" sz="1800" dirty="0">
                <a:effectLst/>
                <a:latin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2" y="1258958"/>
            <a:ext cx="9373406" cy="41228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CA" sz="2000" dirty="0">
                <a:effectLst/>
              </a:rPr>
              <a:t>Latent Dirichlet Allocation (LDA) is a technique used in text analysis to identify hidden topics within a collection of documents. It helps reveal the main themes present in the text data.</a:t>
            </a: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CA" sz="2000" dirty="0">
                <a:effectLst/>
              </a:rPr>
              <a:t>Calculates probability of document belonging to a topic and probability of list of words belonging to a topic</a:t>
            </a: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CA" sz="2000" dirty="0">
                <a:effectLst/>
              </a:rPr>
              <a:t>It will assist in feature extraction from text data. We selected 10 topics to be modelled. </a:t>
            </a:r>
            <a:endParaRPr lang="en-ZA" sz="2000" noProof="1">
              <a:effectLst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ZA" sz="2000" noProof="1"/>
              <a:t>Output from the model will be used as a feature in the classification model. </a:t>
            </a:r>
            <a:endParaRPr lang="en-CA" sz="2000" dirty="0">
              <a:effectLst/>
            </a:endParaRPr>
          </a:p>
        </p:txBody>
      </p:sp>
      <p:pic>
        <p:nvPicPr>
          <p:cNvPr id="24" name="Picture Placeholder 23" descr="photo of various succulents">
            <a:extLst>
              <a:ext uri="{FF2B5EF4-FFF2-40B4-BE49-F238E27FC236}">
                <a16:creationId xmlns:a16="http://schemas.microsoft.com/office/drawing/2014/main" id="{147E9A8B-CB18-4B11-85BF-ECE4A7B2F04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43600"/>
            <a:ext cx="12188952" cy="914400"/>
          </a:xfrm>
        </p:spPr>
      </p:pic>
      <p:sp>
        <p:nvSpPr>
          <p:cNvPr id="49" name="Footer Placeholder 48">
            <a:extLst>
              <a:ext uri="{FF2B5EF4-FFF2-40B4-BE49-F238E27FC236}">
                <a16:creationId xmlns:a16="http://schemas.microsoft.com/office/drawing/2014/main" id="{48B9B9CA-51FF-4104-AB78-E8AD0FBBA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E7A3E10B-48DC-43B8-A29D-5258A6BC2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2CA908-8AC0-0B0E-064B-7BAF30799B66}"/>
              </a:ext>
            </a:extLst>
          </p:cNvPr>
          <p:cNvSpPr txBox="1"/>
          <p:nvPr/>
        </p:nvSpPr>
        <p:spPr>
          <a:xfrm>
            <a:off x="6255026" y="2014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Placeholder 39" descr="ceramic flower pots&#10;">
            <a:extLst>
              <a:ext uri="{FF2B5EF4-FFF2-40B4-BE49-F238E27FC236}">
                <a16:creationId xmlns:a16="http://schemas.microsoft.com/office/drawing/2014/main" id="{AD7ECF66-2DED-E12F-528C-1FBDF7D301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43600"/>
            <a:ext cx="12188952" cy="914400"/>
          </a:xfrm>
          <a:prstGeom prst="rect">
            <a:avLst/>
          </a:prstGeom>
          <a:solidFill>
            <a:schemeClr val="accent6"/>
          </a:solidFill>
        </p:spPr>
      </p:pic>
    </p:spTree>
    <p:extLst>
      <p:ext uri="{BB962C8B-B14F-4D97-AF65-F5344CB8AC3E}">
        <p14:creationId xmlns:p14="http://schemas.microsoft.com/office/powerpoint/2010/main" val="2758782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Modelling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2851" y="1749287"/>
            <a:ext cx="5473148" cy="430695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marR="0">
              <a:spcBef>
                <a:spcPts val="0"/>
              </a:spcBef>
              <a:spcAft>
                <a:spcPts val="0"/>
              </a:spcAft>
            </a:pP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effectLst/>
              </a:rPr>
              <a:t>The final dataset for modelling had 19 binary variables, 33 numerical variables and 245K records.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effectLst/>
              </a:rPr>
              <a:t>Random Forest gave the best model performance among 4 other models with an accuracy score of 90%</a:t>
            </a:r>
            <a:endParaRPr lang="en-CA" dirty="0"/>
          </a:p>
          <a:p>
            <a:endParaRPr lang="en-ZA" noProof="1"/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A43E77-83FF-4D98-9F98-E567BE6C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92973DD4-DEF5-9DD8-51BA-A0818E72195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644042"/>
            <a:ext cx="5473148" cy="531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893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Estimates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 descr="A diagram of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FBA70CA4-DEA9-A24A-66D9-45C0D3B716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8718" y="1393583"/>
            <a:ext cx="6172200" cy="3610735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1082" y="1749287"/>
            <a:ext cx="4397996" cy="4607063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marR="0">
              <a:spcBef>
                <a:spcPts val="0"/>
              </a:spcBef>
              <a:spcAft>
                <a:spcPts val="0"/>
              </a:spcAft>
            </a:pPr>
            <a:endParaRPr lang="en-CA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effectLst/>
              </a:rPr>
              <a:t>The chances of a </a:t>
            </a:r>
            <a:r>
              <a:rPr lang="en-CA" sz="2000" dirty="0"/>
              <a:t>restaurant</a:t>
            </a:r>
            <a:r>
              <a:rPr lang="en-CA" sz="2000" dirty="0">
                <a:effectLst/>
              </a:rPr>
              <a:t> being busy </a:t>
            </a:r>
            <a:r>
              <a:rPr lang="en-CA" sz="2000" b="1" dirty="0">
                <a:effectLst/>
              </a:rPr>
              <a:t>increases by 37%</a:t>
            </a:r>
            <a:r>
              <a:rPr lang="en-CA" sz="2000" dirty="0">
                <a:effectLst/>
              </a:rPr>
              <a:t> if it has received more reviews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effectLst/>
              </a:rPr>
              <a:t>If there are more competitors nearby, the likelihood of the restaurant being quiet </a:t>
            </a:r>
            <a:r>
              <a:rPr lang="en-CA" sz="2000" b="1" dirty="0">
                <a:effectLst/>
              </a:rPr>
              <a:t>rises by 90%.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The likelihood of a restaurant experiencing higher activity </a:t>
            </a:r>
            <a:r>
              <a:rPr lang="en-CA" sz="2000" b="1" dirty="0"/>
              <a:t>rises by 5%</a:t>
            </a:r>
            <a:r>
              <a:rPr lang="en-CA" sz="2000" dirty="0"/>
              <a:t> when its operating hours are extended.</a:t>
            </a:r>
          </a:p>
          <a:p>
            <a:pPr marL="342900" marR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endParaRPr lang="en-ZA" noProof="1"/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A43E77-83FF-4D98-9F98-E567BE6C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355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7199" y="-70398"/>
            <a:ext cx="9986601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Conclusion and Recommendations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3952" y="1163091"/>
            <a:ext cx="4114800" cy="4572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CA" dirty="0">
                <a:effectLst/>
                <a:latin typeface="Calibri" panose="020F0502020204030204" pitchFamily="34" charset="0"/>
              </a:rPr>
              <a:t>Strategic Expansion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A9BF88-37A2-4295-9121-C40F6B716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5999" y="1163579"/>
            <a:ext cx="4114800" cy="457200"/>
          </a:xfrm>
        </p:spPr>
        <p:txBody>
          <a:bodyPr anchor="b"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CA" dirty="0">
                <a:effectLst/>
                <a:latin typeface="Calibri" panose="020F0502020204030204" pitchFamily="34" charset="0"/>
              </a:rPr>
              <a:t>Effective Promotions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83BF95-E7F3-4EE1-B00F-DD0C3874B2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952" y="1729079"/>
            <a:ext cx="4779534" cy="1575016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CA" sz="2000" dirty="0"/>
              <a:t>Utilize predictive models for identifying high-demand regions and optimal restaurant locations, considering cuisine preferences and operating hours.</a:t>
            </a:r>
          </a:p>
          <a:p>
            <a:endParaRPr lang="en-US" sz="20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374AEC8-628D-47F9-86A0-CB3CACB4A8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12011" y="1700132"/>
            <a:ext cx="4486675" cy="1158987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CA" sz="2000" dirty="0"/>
              <a:t>Align promotional efforts with forecasted demand surges to maximize their impact, strategically boosting customer turnout</a:t>
            </a:r>
            <a:r>
              <a:rPr lang="en-CA" sz="2000" dirty="0">
                <a:effectLst/>
                <a:latin typeface="Calibri" panose="020F0502020204030204" pitchFamily="34" charset="0"/>
              </a:rPr>
              <a:t>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E35F392-E7EE-41F8-98DE-C44067B45776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853952" y="3303808"/>
            <a:ext cx="4114800" cy="457200"/>
          </a:xfrm>
        </p:spPr>
        <p:txBody>
          <a:bodyPr anchor="b">
            <a:normAutofit/>
          </a:bodyPr>
          <a:lstStyle/>
          <a:p>
            <a:r>
              <a:rPr lang="en-CA" dirty="0">
                <a:effectLst/>
                <a:latin typeface="Calibri" panose="020F0502020204030204" pitchFamily="34" charset="0"/>
              </a:rPr>
              <a:t>Efficient Staffing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10B5059-BFFF-4CC7-8E57-9456D9CD00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5999" y="3271869"/>
            <a:ext cx="4114800" cy="457200"/>
          </a:xfrm>
        </p:spPr>
        <p:txBody>
          <a:bodyPr anchor="b"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CA" dirty="0">
                <a:effectLst/>
                <a:latin typeface="Calibri" panose="020F0502020204030204" pitchFamily="34" charset="0"/>
              </a:rPr>
              <a:t>Smart Inventory Management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13C481E-7E52-4079-A038-14B612438D1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3952" y="3979259"/>
            <a:ext cx="4779533" cy="1599797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CA" sz="2000" dirty="0"/>
              <a:t>Anticipate busy periods with predictive models to optimize staff scheduling, avoiding overstaffing during slower times and ensuring resource efficiency.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3D922AF-D51F-457C-A9BE-B8F0999CF0F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12011" y="3979259"/>
            <a:ext cx="4779533" cy="1679963"/>
          </a:xfrm>
        </p:spPr>
        <p:txBody>
          <a:bodyPr>
            <a:normAutofit/>
          </a:bodyPr>
          <a:lstStyle/>
          <a:p>
            <a:r>
              <a:rPr lang="en-CA" sz="2000" dirty="0"/>
              <a:t>Optimize inventory levels with demand forecasts, minimizing waste and costs, and implement just-in-time supply strategies to avoid stockouts</a:t>
            </a:r>
            <a:r>
              <a:rPr lang="en-CA" sz="2000" dirty="0">
                <a:effectLst/>
                <a:latin typeface="Calibri" panose="020F0502020204030204" pitchFamily="34" charset="0"/>
              </a:rPr>
              <a:t>.</a:t>
            </a:r>
          </a:p>
          <a:p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6FD26-9BAD-4332-95C3-999491DA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Pitch deck title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091DD-F2E6-43D6-BD3D-FDB5B294D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pic>
        <p:nvPicPr>
          <p:cNvPr id="9" name="Picture Placeholder 39" descr="ceramic flower pots&#10;">
            <a:extLst>
              <a:ext uri="{FF2B5EF4-FFF2-40B4-BE49-F238E27FC236}">
                <a16:creationId xmlns:a16="http://schemas.microsoft.com/office/drawing/2014/main" id="{9A4A7096-63AA-27BD-F48C-3E8F563218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62" r="14062"/>
          <a:stretch/>
        </p:blipFill>
        <p:spPr>
          <a:prstGeom prst="rect">
            <a:avLst/>
          </a:prstGeom>
          <a:solidFill>
            <a:schemeClr val="accent6"/>
          </a:solidFill>
        </p:spPr>
      </p:pic>
    </p:spTree>
    <p:extLst>
      <p:ext uri="{BB962C8B-B14F-4D97-AF65-F5344CB8AC3E}">
        <p14:creationId xmlns:p14="http://schemas.microsoft.com/office/powerpoint/2010/main" val="1230034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anchor="ctr">
            <a:normAutofit/>
          </a:bodyPr>
          <a:lstStyle/>
          <a:p>
            <a:r>
              <a:rPr lang="en-ZA" dirty="0"/>
              <a:t>About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50F1AD8-D083-461E-A758-E3AA785CE7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27689" b="2"/>
          <a:stretch/>
        </p:blipFill>
        <p:spPr>
          <a:xfrm>
            <a:off x="861935" y="1143000"/>
            <a:ext cx="4953000" cy="4572000"/>
          </a:xfrm>
          <a:noFill/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7068" y="2387727"/>
            <a:ext cx="5005466" cy="358900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CA" dirty="0"/>
              <a:t>Our goal is to transform the restaurant sector with a cutting-edge sales forecasting system that optimizes revenue, efficiency, and customer satisfaction. Using advanced analytics, we will enhance labor scheduling, inventory control, and strategic decision-making, leading to improved revenue management and superior customer experiences.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ZA" smtClean="0"/>
              <a:pPr>
                <a:spcAft>
                  <a:spcPts val="600"/>
                </a:spcAft>
              </a:pPr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6339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>
            <a:normAutofit/>
          </a:bodyPr>
          <a:lstStyle/>
          <a:p>
            <a:r>
              <a:rPr lang="en-CA" dirty="0"/>
              <a:t>Why Demand Forecasting</a:t>
            </a:r>
            <a:br>
              <a:rPr lang="en-CA" sz="1800" dirty="0">
                <a:effectLst/>
                <a:latin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3" y="1219200"/>
            <a:ext cx="10193315" cy="443947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>
              <a:spcAft>
                <a:spcPts val="0"/>
              </a:spcAft>
            </a:pPr>
            <a:r>
              <a:rPr lang="en-CA" sz="2000" dirty="0" err="1"/>
              <a:t>Circana</a:t>
            </a:r>
            <a:r>
              <a:rPr lang="en-CA" sz="2000" dirty="0"/>
              <a:t> report: Q1 2023 saw </a:t>
            </a:r>
            <a:r>
              <a:rPr lang="en-CA" sz="2000" b="1" dirty="0"/>
              <a:t>11% increase </a:t>
            </a:r>
            <a:r>
              <a:rPr lang="en-CA" sz="2000" dirty="0"/>
              <a:t>in restaurant visits and </a:t>
            </a:r>
            <a:r>
              <a:rPr lang="en-CA" sz="2000" b="1" dirty="0"/>
              <a:t>18% rise</a:t>
            </a:r>
            <a:r>
              <a:rPr lang="en-CA" sz="2000" dirty="0"/>
              <a:t> in spending compared to last year's Q1.  </a:t>
            </a:r>
          </a:p>
          <a:p>
            <a:r>
              <a:rPr lang="en-CA" sz="2000" dirty="0"/>
              <a:t>Full-service restaurants grew by </a:t>
            </a:r>
            <a:r>
              <a:rPr lang="en-CA" sz="2000" b="1" dirty="0"/>
              <a:t>24% in traffic</a:t>
            </a:r>
            <a:r>
              <a:rPr lang="en-CA" sz="2000" dirty="0"/>
              <a:t>, quick-service establishments dominated with </a:t>
            </a:r>
            <a:r>
              <a:rPr lang="en-CA" sz="2000" b="1" dirty="0"/>
              <a:t>67% share</a:t>
            </a:r>
            <a:r>
              <a:rPr lang="en-CA" sz="2000" dirty="0"/>
              <a:t>. </a:t>
            </a:r>
          </a:p>
          <a:p>
            <a:r>
              <a:rPr lang="en-CA" sz="2000" dirty="0"/>
              <a:t>Fast-food sector performing better; McDonald's and Restaurant Brands International showing positive results. </a:t>
            </a:r>
          </a:p>
          <a:p>
            <a:r>
              <a:rPr lang="en-CA" sz="2000" dirty="0"/>
              <a:t>Statistics Canada: Food service percentage of total food sales returned to pre-pandemic level </a:t>
            </a:r>
            <a:r>
              <a:rPr lang="en-CA" sz="2000" b="1" dirty="0"/>
              <a:t>(39%).</a:t>
            </a:r>
          </a:p>
          <a:p>
            <a:pPr marR="0">
              <a:spcAft>
                <a:spcPts val="0"/>
              </a:spcAft>
            </a:pPr>
            <a:endParaRPr lang="en-CA" sz="1500" dirty="0"/>
          </a:p>
          <a:p>
            <a:endParaRPr lang="en-ZA" noProof="1"/>
          </a:p>
        </p:txBody>
      </p:sp>
      <p:pic>
        <p:nvPicPr>
          <p:cNvPr id="24" name="Picture Placeholder 23" descr="photo of various succulents">
            <a:extLst>
              <a:ext uri="{FF2B5EF4-FFF2-40B4-BE49-F238E27FC236}">
                <a16:creationId xmlns:a16="http://schemas.microsoft.com/office/drawing/2014/main" id="{147E9A8B-CB18-4B11-85BF-ECE4A7B2F04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43600"/>
            <a:ext cx="12188952" cy="914400"/>
          </a:xfrm>
        </p:spPr>
      </p:pic>
      <p:sp>
        <p:nvSpPr>
          <p:cNvPr id="49" name="Footer Placeholder 48">
            <a:extLst>
              <a:ext uri="{FF2B5EF4-FFF2-40B4-BE49-F238E27FC236}">
                <a16:creationId xmlns:a16="http://schemas.microsoft.com/office/drawing/2014/main" id="{48B9B9CA-51FF-4104-AB78-E8AD0FBBA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E7A3E10B-48DC-43B8-A29D-5258A6BC2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2CA908-8AC0-0B0E-064B-7BAF30799B66}"/>
              </a:ext>
            </a:extLst>
          </p:cNvPr>
          <p:cNvSpPr txBox="1"/>
          <p:nvPr/>
        </p:nvSpPr>
        <p:spPr>
          <a:xfrm>
            <a:off x="6255026" y="2014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Placeholder 39" descr="ceramic flower pots&#10;">
            <a:extLst>
              <a:ext uri="{FF2B5EF4-FFF2-40B4-BE49-F238E27FC236}">
                <a16:creationId xmlns:a16="http://schemas.microsoft.com/office/drawing/2014/main" id="{EF2574A5-B1E1-958B-23A7-72A72052182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43600"/>
            <a:ext cx="12188952" cy="914400"/>
          </a:xfrm>
          <a:prstGeom prst="rect">
            <a:avLst/>
          </a:prstGeom>
          <a:solidFill>
            <a:schemeClr val="accent6"/>
          </a:solidFill>
        </p:spPr>
      </p:pic>
    </p:spTree>
    <p:extLst>
      <p:ext uri="{BB962C8B-B14F-4D97-AF65-F5344CB8AC3E}">
        <p14:creationId xmlns:p14="http://schemas.microsoft.com/office/powerpoint/2010/main" val="1434320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>
            <a:normAutofit/>
          </a:bodyPr>
          <a:lstStyle/>
          <a:p>
            <a:r>
              <a:rPr lang="en-CA" dirty="0"/>
              <a:t>Project Outline</a:t>
            </a:r>
            <a:br>
              <a:rPr lang="en-CA" sz="1800" dirty="0">
                <a:effectLst/>
                <a:latin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2" y="1258958"/>
            <a:ext cx="9373406" cy="41228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CA" sz="2000" dirty="0"/>
              <a:t>Create a machine learning model that can predict whether a restaurant will be busy or not based on check-in data from yelp. </a:t>
            </a: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CA" sz="2000" dirty="0"/>
              <a:t>Factors involved - Restaurant characteristics, Reviews from customers, Customer insights, Competitive analysis, Sales.  </a:t>
            </a: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CA" sz="2000" dirty="0"/>
              <a:t>Extracting information about the restaurant location and point of interest parameters. </a:t>
            </a: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CA" sz="2000" dirty="0"/>
              <a:t>Understanding the reviews from customers to generate more insights about the popularity of a restaurant which in turn drives customer flux</a:t>
            </a:r>
          </a:p>
          <a:p>
            <a:endParaRPr lang="en-ZA" noProof="1"/>
          </a:p>
        </p:txBody>
      </p:sp>
      <p:pic>
        <p:nvPicPr>
          <p:cNvPr id="24" name="Picture Placeholder 23" descr="photo of various succulents">
            <a:extLst>
              <a:ext uri="{FF2B5EF4-FFF2-40B4-BE49-F238E27FC236}">
                <a16:creationId xmlns:a16="http://schemas.microsoft.com/office/drawing/2014/main" id="{147E9A8B-CB18-4B11-85BF-ECE4A7B2F04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43600"/>
            <a:ext cx="12188952" cy="914400"/>
          </a:xfrm>
        </p:spPr>
      </p:pic>
      <p:sp>
        <p:nvSpPr>
          <p:cNvPr id="49" name="Footer Placeholder 48">
            <a:extLst>
              <a:ext uri="{FF2B5EF4-FFF2-40B4-BE49-F238E27FC236}">
                <a16:creationId xmlns:a16="http://schemas.microsoft.com/office/drawing/2014/main" id="{48B9B9CA-51FF-4104-AB78-E8AD0FBBA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E7A3E10B-48DC-43B8-A29D-5258A6BC2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2CA908-8AC0-0B0E-064B-7BAF30799B66}"/>
              </a:ext>
            </a:extLst>
          </p:cNvPr>
          <p:cNvSpPr txBox="1"/>
          <p:nvPr/>
        </p:nvSpPr>
        <p:spPr>
          <a:xfrm>
            <a:off x="6255026" y="20143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Placeholder 39" descr="ceramic flower pots&#10;">
            <a:extLst>
              <a:ext uri="{FF2B5EF4-FFF2-40B4-BE49-F238E27FC236}">
                <a16:creationId xmlns:a16="http://schemas.microsoft.com/office/drawing/2014/main" id="{AD7ECF66-2DED-E12F-528C-1FBDF7D301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43600"/>
            <a:ext cx="12188952" cy="914400"/>
          </a:xfrm>
          <a:prstGeom prst="rect">
            <a:avLst/>
          </a:prstGeom>
          <a:solidFill>
            <a:schemeClr val="accent6"/>
          </a:solidFill>
        </p:spPr>
      </p:pic>
    </p:spTree>
    <p:extLst>
      <p:ext uri="{BB962C8B-B14F-4D97-AF65-F5344CB8AC3E}">
        <p14:creationId xmlns:p14="http://schemas.microsoft.com/office/powerpoint/2010/main" val="552604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/>
          <a:p>
            <a:r>
              <a:rPr lang="en-US" dirty="0"/>
              <a:t>Data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Restaurants Data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091E26-6697-4FFA-91DC-FF5001DDE6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anchor="b">
            <a:normAutofit/>
          </a:bodyPr>
          <a:lstStyle/>
          <a:p>
            <a:r>
              <a:rPr lang="en-US" dirty="0"/>
              <a:t>User Data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0FC76B-FDDE-4574-85B7-495FBA6F90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/>
          <a:lstStyle/>
          <a:p>
            <a:r>
              <a:rPr lang="en-CA" sz="2000" dirty="0"/>
              <a:t>Over 14 unique attributes for each restaurant, totaling 209K entries</a:t>
            </a:r>
            <a:r>
              <a:rPr lang="en-CA" sz="2000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en-US" sz="20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BF88255-7F56-4B30-96C2-60927A377B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/>
          <a:lstStyle/>
          <a:p>
            <a:r>
              <a:rPr lang="en-CA" sz="2000" dirty="0"/>
              <a:t>Profiles and activity from over 2.5 million users, enriching our insights into customer behaviors</a:t>
            </a:r>
            <a:endParaRPr lang="en-US" sz="20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32255BC-C6D7-45F4-AA99-1EBC2D1ABC4D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>
            <a:normAutofit/>
          </a:bodyPr>
          <a:lstStyle/>
          <a:p>
            <a:r>
              <a:rPr lang="en-US" dirty="0"/>
              <a:t>Reviews Data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5C519DA-06A3-4391-AAF4-8C7122770C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>
            <a:normAutofit/>
          </a:bodyPr>
          <a:lstStyle/>
          <a:p>
            <a:r>
              <a:rPr lang="en-US" dirty="0"/>
              <a:t>Check-in Data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A05B1DF-9A99-47CA-BA3D-7881266BCC5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/>
          <a:lstStyle/>
          <a:p>
            <a:r>
              <a:rPr lang="en-CA" sz="2000" dirty="0"/>
              <a:t>A vast collection of 5.5 million customer reviews and ratings.</a:t>
            </a:r>
            <a:endParaRPr lang="en-US" sz="2000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B1A13A6-E2A0-4091-A4B3-A50F0962D12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/>
          <a:lstStyle/>
          <a:p>
            <a:r>
              <a:rPr lang="en-CA" sz="2000" dirty="0"/>
              <a:t>1.1 million records capturing user check-ins at various restaurants.</a:t>
            </a:r>
            <a:endParaRPr lang="en-US" sz="2000" dirty="0"/>
          </a:p>
        </p:txBody>
      </p:sp>
      <p:pic>
        <p:nvPicPr>
          <p:cNvPr id="40" name="Picture Placeholder 39" descr="ceramic flower pots&#10;">
            <a:extLst>
              <a:ext uri="{FF2B5EF4-FFF2-40B4-BE49-F238E27FC236}">
                <a16:creationId xmlns:a16="http://schemas.microsoft.com/office/drawing/2014/main" id="{FE402C4A-2D7B-4F41-8218-B8594E1057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43600"/>
            <a:ext cx="12188952" cy="914400"/>
          </a:xfrm>
        </p:spPr>
      </p:pic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B057FC65-DE77-429F-8B3E-E77AD3578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411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6" descr="Photo of woman holding a succulent in a pot&#10;&#10;">
            <a:extLst>
              <a:ext uri="{FF2B5EF4-FFF2-40B4-BE49-F238E27FC236}">
                <a16:creationId xmlns:a16="http://schemas.microsoft.com/office/drawing/2014/main" id="{25554A15-C7B9-435F-88E0-E4DC9ABD8A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57200"/>
            <a:ext cx="11274552" cy="5943600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719C4229-5B22-4A67-9422-76E6BAAD7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1112" y="3513220"/>
            <a:ext cx="8682164" cy="1828799"/>
          </a:xfrm>
        </p:spPr>
        <p:txBody>
          <a:bodyPr anchor="ctr"/>
          <a:lstStyle/>
          <a:p>
            <a:r>
              <a:rPr lang="en-US" dirty="0"/>
              <a:t>Data Exploration</a:t>
            </a:r>
          </a:p>
        </p:txBody>
      </p:sp>
    </p:spTree>
    <p:extLst>
      <p:ext uri="{BB962C8B-B14F-4D97-AF65-F5344CB8AC3E}">
        <p14:creationId xmlns:p14="http://schemas.microsoft.com/office/powerpoint/2010/main" val="2393761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3" y="1062164"/>
            <a:ext cx="5181057" cy="1389488"/>
          </a:xfrm>
        </p:spPr>
        <p:txBody>
          <a:bodyPr/>
          <a:lstStyle/>
          <a:p>
            <a:r>
              <a:rPr lang="en-US" dirty="0"/>
              <a:t>Competitive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marR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>
                <a:latin typeface="+mn-lt"/>
              </a:rPr>
              <a:t>Restaurants have more competitors in Downtown Toronto</a:t>
            </a:r>
          </a:p>
          <a:p>
            <a:pPr marL="342900" marR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>
                <a:latin typeface="+mn-lt"/>
              </a:rPr>
              <a:t>This affects customer flux due to multiple Point of Interest</a:t>
            </a:r>
          </a:p>
          <a:p>
            <a:pPr marL="342900" marR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>
                <a:latin typeface="+mn-lt"/>
              </a:rPr>
              <a:t>Restaurants with similar characteristics / cuisines pose a greater threat </a:t>
            </a:r>
          </a:p>
          <a:p>
            <a:endParaRPr lang="en-ZA" noProof="1"/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A43E77-83FF-4D98-9F98-E567BE6C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6F930D26-D61E-2117-4852-9BC90C22CE3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4942" r="4942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44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A43E77-83FF-4D98-9F98-E567BE6C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724" y="426874"/>
            <a:ext cx="8347346" cy="1371600"/>
          </a:xfrm>
        </p:spPr>
        <p:txBody>
          <a:bodyPr anchor="ctr">
            <a:normAutofit/>
          </a:bodyPr>
          <a:lstStyle/>
          <a:p>
            <a:r>
              <a:rPr lang="en-US" dirty="0"/>
              <a:t>Word Cloud for Reviews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3581BC5-34A6-6592-A946-756D4F082421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77" b="13577"/>
          <a:stretch>
            <a:fillRect/>
          </a:stretch>
        </p:blipFill>
        <p:spPr bwMode="auto">
          <a:xfrm>
            <a:off x="458723" y="1603098"/>
            <a:ext cx="11624310" cy="4301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401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Negative Reviews Analysis</a:t>
            </a:r>
          </a:p>
        </p:txBody>
      </p:sp>
      <p:pic>
        <p:nvPicPr>
          <p:cNvPr id="6" name="Picture Placeholder 5" descr="A graph of a number of negative reviews&#10;&#10;Description automatically generated">
            <a:extLst>
              <a:ext uri="{FF2B5EF4-FFF2-40B4-BE49-F238E27FC236}">
                <a16:creationId xmlns:a16="http://schemas.microsoft.com/office/drawing/2014/main" id="{2D58BA25-6F08-3944-18CC-EA9C84EA1CF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76838"/>
            <a:ext cx="5181600" cy="424891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6756" y="2554700"/>
            <a:ext cx="5181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00000"/>
              </a:lnSpc>
            </a:pPr>
            <a:r>
              <a:rPr lang="en-CA" sz="2000" dirty="0"/>
              <a:t>Negative reviews were prominent between </a:t>
            </a:r>
            <a:r>
              <a:rPr lang="en-CA" sz="2000" b="1" dirty="0"/>
              <a:t>2011 and 2016. </a:t>
            </a:r>
          </a:p>
          <a:p>
            <a:pPr marL="342900" indent="-342900">
              <a:lnSpc>
                <a:spcPct val="100000"/>
              </a:lnSpc>
            </a:pPr>
            <a:r>
              <a:rPr lang="en-CA" sz="2000" dirty="0"/>
              <a:t>The average star rating each year during this period was also between </a:t>
            </a:r>
            <a:r>
              <a:rPr lang="en-CA" sz="2000" b="1" dirty="0"/>
              <a:t>3.5 and 3.6</a:t>
            </a:r>
          </a:p>
          <a:p>
            <a:pPr marL="342900" indent="-342900">
              <a:lnSpc>
                <a:spcPct val="100000"/>
              </a:lnSpc>
            </a:pPr>
            <a:r>
              <a:rPr lang="en-CA" sz="2000" dirty="0"/>
              <a:t>Average rating post for these years was 3.7</a:t>
            </a:r>
          </a:p>
          <a:p>
            <a:pPr marL="342900" marR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endParaRPr lang="en-ZA" noProof="1"/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A43E77-83FF-4D98-9F98-E567BE6C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36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Pitch Deck_tm66722518_Win32_JB_SL_v3" id="{80AE9F29-5D29-4BCA-B553-8CC77CC38005}" vid="{16DE921E-0D58-409A-99AC-845A58D1EC7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B2D141F-1813-4077-AC99-339AB8E568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DA28BD-7584-4496-A36D-48E136BF1F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8EC358F-2AA9-4AA3-8329-DB8FA4EB011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710</Words>
  <Application>Microsoft Macintosh PowerPoint</Application>
  <PresentationFormat>Widescreen</PresentationFormat>
  <Paragraphs>81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Bodoni MT</vt:lpstr>
      <vt:lpstr>Calibri</vt:lpstr>
      <vt:lpstr>Söhne</vt:lpstr>
      <vt:lpstr>Source Sans Pro Light</vt:lpstr>
      <vt:lpstr>Times New Roman</vt:lpstr>
      <vt:lpstr>Office Theme</vt:lpstr>
      <vt:lpstr>Restaurant Demand Forecasting</vt:lpstr>
      <vt:lpstr>About</vt:lpstr>
      <vt:lpstr>Why Demand Forecasting </vt:lpstr>
      <vt:lpstr>Project Outline </vt:lpstr>
      <vt:lpstr>Data Introduction</vt:lpstr>
      <vt:lpstr>Data Exploration</vt:lpstr>
      <vt:lpstr>Competitive Analysis</vt:lpstr>
      <vt:lpstr>Word Cloud for Reviews</vt:lpstr>
      <vt:lpstr>Negative Reviews Analysis</vt:lpstr>
      <vt:lpstr>Location of popular restaurants</vt:lpstr>
      <vt:lpstr>Assumptions</vt:lpstr>
      <vt:lpstr>Topic Modelling </vt:lpstr>
      <vt:lpstr>Modelling </vt:lpstr>
      <vt:lpstr>Estimates </vt:lpstr>
      <vt:lpstr>Conclusion and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2021-06-15T14:35:27Z</dcterms:created>
  <dcterms:modified xsi:type="dcterms:W3CDTF">2023-08-16T14:37:43Z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